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19" r:id="rId2"/>
    <p:sldId id="725" r:id="rId3"/>
    <p:sldId id="770" r:id="rId4"/>
    <p:sldId id="817" r:id="rId5"/>
    <p:sldId id="816" r:id="rId6"/>
    <p:sldId id="815" r:id="rId7"/>
    <p:sldId id="771" r:id="rId8"/>
    <p:sldId id="775" r:id="rId9"/>
    <p:sldId id="803" r:id="rId10"/>
    <p:sldId id="804" r:id="rId11"/>
    <p:sldId id="806" r:id="rId12"/>
    <p:sldId id="776" r:id="rId13"/>
    <p:sldId id="822" r:id="rId14"/>
    <p:sldId id="823" r:id="rId15"/>
    <p:sldId id="778" r:id="rId16"/>
    <p:sldId id="811" r:id="rId17"/>
    <p:sldId id="812" r:id="rId18"/>
    <p:sldId id="798" r:id="rId19"/>
    <p:sldId id="799" r:id="rId20"/>
    <p:sldId id="800" r:id="rId21"/>
    <p:sldId id="843" r:id="rId22"/>
    <p:sldId id="819" r:id="rId23"/>
    <p:sldId id="780" r:id="rId24"/>
    <p:sldId id="820" r:id="rId25"/>
    <p:sldId id="814" r:id="rId26"/>
    <p:sldId id="810" r:id="rId27"/>
    <p:sldId id="813" r:id="rId28"/>
    <p:sldId id="802" r:id="rId29"/>
    <p:sldId id="807" r:id="rId30"/>
    <p:sldId id="821" r:id="rId31"/>
    <p:sldId id="781" r:id="rId32"/>
    <p:sldId id="772" r:id="rId33"/>
    <p:sldId id="783" r:id="rId34"/>
    <p:sldId id="784" r:id="rId35"/>
    <p:sldId id="785" r:id="rId36"/>
    <p:sldId id="786" r:id="rId37"/>
    <p:sldId id="787" r:id="rId38"/>
    <p:sldId id="792" r:id="rId39"/>
    <p:sldId id="793" r:id="rId40"/>
    <p:sldId id="794" r:id="rId41"/>
    <p:sldId id="840" r:id="rId42"/>
    <p:sldId id="841" r:id="rId43"/>
    <p:sldId id="842" r:id="rId44"/>
    <p:sldId id="835" r:id="rId45"/>
    <p:sldId id="824" r:id="rId46"/>
    <p:sldId id="825" r:id="rId47"/>
    <p:sldId id="826" r:id="rId48"/>
    <p:sldId id="827" r:id="rId49"/>
    <p:sldId id="828" r:id="rId50"/>
    <p:sldId id="834" r:id="rId51"/>
    <p:sldId id="829" r:id="rId52"/>
    <p:sldId id="831" r:id="rId53"/>
    <p:sldId id="832" r:id="rId54"/>
    <p:sldId id="833" r:id="rId55"/>
    <p:sldId id="837" r:id="rId56"/>
    <p:sldId id="839" r:id="rId57"/>
    <p:sldId id="838" r:id="rId58"/>
    <p:sldId id="836" r:id="rId5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CD1267-ACC4-7505-6ABF-20AF99040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5DF779D-6E03-7484-21F4-6CC202AA4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4DD58B-250C-AB8B-7495-1EF98515B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09609C-6A99-446D-82A5-7ACCB0B64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7CA118-0833-77E4-79BA-88918B7F5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803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3A38C7-5989-4BFE-ADDC-05046536C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A6BCBA-5C18-25F4-2B00-DA8D5107D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9B93E4-BBC1-D560-FDEE-E1C207143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AE55A2-6708-6720-8AA6-5A39F2C5D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7543A66-0BD3-7349-AEE7-CE4716A8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229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F668AD-0263-7991-2F09-B871CE932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40EDA2-9D88-CC29-45B9-F8509959D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3EBEF7-435D-B331-E48D-B409A3125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57A4DC-8555-E6C4-F326-6CA4E6187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4E6A3C-2F44-73A8-454E-95DB48606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556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A349AA-B294-DCD1-C104-7D220E6B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30A321-FC39-D100-0F24-785EB17CDF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6BE5DB-7A66-7097-90D7-396D24ED5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8169C6D-E688-3284-6EB6-B9613A523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589F56-1872-4C49-F3B5-E1777B5A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60BBA3-DC53-5E6A-C665-F3AA83599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816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4C9EE0-A7DD-BC47-3EB4-053EA97E8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C1FB43-75BA-A5F1-740A-71666D1B2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45B1C35-9A9E-D0C6-709C-850F71204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79349B0-010B-C97C-BC31-3FA57F74FF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7A690C2-DC09-9B75-324A-F8E3D9B0D0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63606E7-35A7-87D0-DE6A-04EBA6D1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7CED299-8CEF-6ADD-8936-412E86B76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6AE217C-36DA-3669-4476-0EA9811A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82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A000C7-9F39-3FEA-88CA-1B60B7E3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D78E84-D57C-67B8-9B03-07FD9A787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465883E-818F-8967-BC9B-758F7900D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31AD265-6CA1-D0C5-B739-867756120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59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EACA446-CB39-CCEC-4C75-D441D0D9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AAA8249-5388-30F6-F519-F234D171D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FF94F6-6D85-4F8D-D548-EDAA65B23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03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9EC536-DB2E-3EFA-21D8-089A50063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3DBFF6-1E6F-D2ED-44F1-41CF718B2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80AFE8F-6B0A-A7E1-E8F3-960C259AD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F78871A-35CC-736D-B714-AF8D72AF5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585F28B-AF05-4E62-4CF9-231FC998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B04904C-7C4D-EDF9-6412-5FB38114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79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324B23-11BE-E865-8359-1CB698815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101F8BE-606B-1533-02BF-5E9FFEEF0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0E327A-EB42-D2E5-B843-15392DFA9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C08F491-A088-377E-6829-E44D98453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FC55790-1B74-73AA-2E77-3A5A8B8C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A322B56-DFC3-E26C-637F-682D098EC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737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272169-7151-7C40-6003-0E7AD6531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91C7FF8-D2CC-9FA0-0F19-76ED5A9D97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8C5B6A-B834-CF25-4869-5DCD0E377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D88285-1F62-198B-4379-1FCEEFDB6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545270-9A47-2DA8-943D-445BE1C9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233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1193A8D-FD47-CD4A-CC7E-5CCD76415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A6EE6C4-CD0D-D2C8-2084-B7CE761FF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87FFD8-A3DC-3D52-9B02-4434812C8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B2174D-80BF-2926-9819-5BCC8F3B9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B6EC15-4405-8AD2-D4A8-3DC0EB2A5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396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 userDrawn="1"/>
        </p:nvSpPr>
        <p:spPr>
          <a:xfrm>
            <a:off x="-19685" y="6667500"/>
            <a:ext cx="12226290" cy="215900"/>
          </a:xfrm>
          <a:prstGeom prst="rect">
            <a:avLst/>
          </a:prstGeom>
          <a:solidFill>
            <a:srgbClr val="EFB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/>
          <p:nvPr userDrawn="1"/>
        </p:nvCxnSpPr>
        <p:spPr>
          <a:xfrm>
            <a:off x="445770" y="890905"/>
            <a:ext cx="2880995" cy="0"/>
          </a:xfrm>
          <a:prstGeom prst="line">
            <a:avLst/>
          </a:prstGeom>
          <a:ln>
            <a:gradFill>
              <a:gsLst>
                <a:gs pos="54000">
                  <a:srgbClr val="FFC820">
                    <a:alpha val="100000"/>
                  </a:srgbClr>
                </a:gs>
                <a:gs pos="0">
                  <a:srgbClr val="FFC820">
                    <a:alpha val="16000"/>
                  </a:srgbClr>
                </a:gs>
                <a:gs pos="100000">
                  <a:srgbClr val="FFC820">
                    <a:alpha val="0"/>
                  </a:srgb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 descr="303b32313537323330303bc8fdbdc7d0ce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780" y="319405"/>
            <a:ext cx="620395" cy="620395"/>
          </a:xfrm>
          <a:prstGeom prst="rect">
            <a:avLst/>
          </a:prstGeom>
        </p:spPr>
      </p:pic>
      <p:sp>
        <p:nvSpPr>
          <p:cNvPr id="36" name="标题 35"/>
          <p:cNvSpPr>
            <a:spLocks noGrp="1"/>
          </p:cNvSpPr>
          <p:nvPr>
            <p:ph type="title" hasCustomPrompt="1"/>
          </p:nvPr>
        </p:nvSpPr>
        <p:spPr>
          <a:xfrm>
            <a:off x="704850" y="1456055"/>
            <a:ext cx="10614025" cy="4420870"/>
          </a:xfrm>
        </p:spPr>
        <p:txBody>
          <a:bodyPr/>
          <a:lstStyle>
            <a:lvl1pPr>
              <a:defRPr sz="1800">
                <a:latin typeface="思源黑体 CN Normal" panose="020B0400000000000000" charset="-122"/>
                <a:ea typeface="思源黑体 CN Normal" panose="020B0400000000000000" charset="-122"/>
              </a:defRPr>
            </a:lvl1pPr>
          </a:lstStyle>
          <a:p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输入正文内容，</a:t>
            </a: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根据内容长度来调整。</a:t>
            </a:r>
            <a:endParaRPr lang="zh-CN" altLang="en-US"/>
          </a:p>
        </p:txBody>
      </p:sp>
      <p:sp>
        <p:nvSpPr>
          <p:cNvPr id="37" name="文本占位符 36"/>
          <p:cNvSpPr>
            <a:spLocks noGrp="1"/>
          </p:cNvSpPr>
          <p:nvPr>
            <p:ph type="body" sz="quarter" idx="11" hasCustomPrompt="1"/>
          </p:nvPr>
        </p:nvSpPr>
        <p:spPr>
          <a:xfrm>
            <a:off x="1068070" y="365125"/>
            <a:ext cx="6057900" cy="490220"/>
          </a:xfrm>
          <a:prstGeom prst="rect">
            <a:avLst/>
          </a:prstGeom>
          <a:effectLst/>
        </p:spPr>
        <p:txBody>
          <a:bodyPr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lang="zh-CN" altLang="en-US" sz="28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思源黑体 CN Bold" panose="020B0800000000000000" charset="-122"/>
                <a:ea typeface="思源黑体 CN Bold" panose="020B0800000000000000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输入标题，请控制在一行以内</a:t>
            </a:r>
          </a:p>
        </p:txBody>
      </p:sp>
    </p:spTree>
    <p:extLst>
      <p:ext uri="{BB962C8B-B14F-4D97-AF65-F5344CB8AC3E}">
        <p14:creationId xmlns:p14="http://schemas.microsoft.com/office/powerpoint/2010/main" val="1266449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封面&amp;封底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784860" y="1957070"/>
            <a:ext cx="7771765" cy="1092835"/>
          </a:xfrm>
          <a:prstGeom prst="rect">
            <a:avLst/>
          </a:prstGeom>
          <a:effectLst/>
        </p:spPr>
        <p:txBody>
          <a:bodyPr anchor="t" anchorCtr="0">
            <a:noAutofit/>
          </a:bodyPr>
          <a:lstStyle>
            <a:lvl1pPr marL="0" indent="0" algn="l"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effectLst/>
                <a:latin typeface="思源黑体 CN Bold" panose="020B0800000000000000" charset="-122"/>
                <a:ea typeface="思源黑体 CN Bold" panose="020B0800000000000000" charset="-122"/>
                <a:cs typeface="+mn-cs"/>
              </a:defRPr>
            </a:lvl1pPr>
          </a:lstStyle>
          <a:p>
            <a:pPr lvl="0"/>
            <a:r>
              <a:rPr lang="zh-CN" altLang="en-US" dirty="0">
                <a:latin typeface="思源宋体 CN Heavy" panose="02020900000000000000" charset="-122"/>
                <a:ea typeface="思源宋体 CN Heavy" panose="02020900000000000000" charset="-122"/>
                <a:sym typeface="+mn-ea"/>
              </a:rPr>
              <a:t>输入演讲内容主题</a:t>
            </a:r>
            <a:endParaRPr lang="en-US" altLang="zh-CN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784819" y="3050009"/>
            <a:ext cx="6057872" cy="425243"/>
          </a:xfrm>
          <a:prstGeom prst="rect">
            <a:avLst/>
          </a:prstGeom>
          <a:effectLst/>
        </p:spPr>
        <p:txBody>
          <a:bodyPr anchor="t" anchorCtr="0">
            <a:noAutofit/>
          </a:bodyPr>
          <a:lstStyle>
            <a:lvl1pPr marL="0" indent="0" algn="l">
              <a:buNone/>
              <a:defRPr sz="2000" b="0" i="0">
                <a:solidFill>
                  <a:schemeClr val="tx1"/>
                </a:solidFill>
                <a:effectLst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defRPr>
            </a:lvl1pPr>
          </a:lstStyle>
          <a:p>
            <a:pPr lvl="0"/>
            <a:r>
              <a:rPr lang="zh-CN" altLang="en-US" dirty="0"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  <a:sym typeface="+mn-ea"/>
              </a:rPr>
              <a:t>点击此处输入</a:t>
            </a:r>
            <a:r>
              <a:rPr lang="en-US" altLang="zh-CN" dirty="0"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  <a:sym typeface="+mn-ea"/>
              </a:rPr>
              <a:t>PPT</a:t>
            </a:r>
            <a:r>
              <a:rPr lang="zh-CN" altLang="en-US" dirty="0"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  <a:sym typeface="+mn-ea"/>
              </a:rPr>
              <a:t>副标题 </a:t>
            </a:r>
            <a:endParaRPr lang="en-US" altLang="zh-CN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784860" y="5772468"/>
            <a:ext cx="6057900" cy="370205"/>
          </a:xfrm>
          <a:prstGeom prst="rect">
            <a:avLst/>
          </a:prstGeom>
          <a:effectLst/>
        </p:spPr>
        <p:txBody>
          <a:bodyPr anchor="t" anchorCtr="0">
            <a:noAutofit/>
          </a:bodyPr>
          <a:lstStyle>
            <a:lvl1pPr marL="0" indent="0" algn="l">
              <a:buNone/>
              <a:defRPr kumimoji="0" lang="en-US" altLang="zh-CN" sz="1600" b="0" i="0" u="none" strike="noStrike" kern="1200" cap="none" spc="0" normalizeH="0" baseline="0" noProof="1" dirty="0">
                <a:solidFill>
                  <a:schemeClr val="tx1"/>
                </a:solidFill>
                <a:effectLst/>
                <a:latin typeface="思源黑体 CN Normal" panose="020B0400000000000000" charset="-122"/>
                <a:ea typeface="思源黑体 CN Normal" panose="020B0400000000000000" charset="-122"/>
                <a:cs typeface="思源宋体 CN" panose="02020400000000000000" charset="-122"/>
                <a:sym typeface="+mn-ea"/>
              </a:defRPr>
            </a:lvl1pPr>
          </a:lstStyle>
          <a:p>
            <a:pPr lvl="0" algn="l">
              <a:buClrTx/>
              <a:buSzTx/>
            </a:pPr>
            <a:r>
              <a:rPr lang="zh-CN" altLang="en-US" dirty="0"/>
              <a:t>日</a:t>
            </a:r>
            <a:r>
              <a:rPr dirty="0"/>
              <a:t>    </a:t>
            </a:r>
            <a:r>
              <a:rPr lang="zh-CN" altLang="en-US" dirty="0"/>
              <a:t>期：</a:t>
            </a:r>
            <a:r>
              <a:rPr dirty="0"/>
              <a:t>XXXX</a:t>
            </a:r>
            <a:r>
              <a:rPr lang="zh-CN" altLang="en-US" dirty="0"/>
              <a:t>年</a:t>
            </a:r>
            <a:r>
              <a:rPr dirty="0"/>
              <a:t>XX</a:t>
            </a:r>
            <a:r>
              <a:rPr lang="zh-CN" altLang="en-US" dirty="0"/>
              <a:t>月</a:t>
            </a:r>
            <a:r>
              <a:rPr dirty="0"/>
              <a:t>XX</a:t>
            </a:r>
            <a:r>
              <a:rPr lang="zh-CN" altLang="en-US" dirty="0"/>
              <a:t>日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5" hasCustomPrompt="1"/>
          </p:nvPr>
        </p:nvSpPr>
        <p:spPr>
          <a:xfrm>
            <a:off x="784860" y="5315903"/>
            <a:ext cx="6057900" cy="370205"/>
          </a:xfrm>
          <a:prstGeom prst="rect">
            <a:avLst/>
          </a:prstGeom>
          <a:effectLst/>
        </p:spPr>
        <p:txBody>
          <a:bodyPr anchor="t" anchorCtr="0">
            <a:noAutofit/>
          </a:bodyPr>
          <a:lstStyle>
            <a:lvl1pPr marL="0" indent="0" algn="l">
              <a:buNone/>
              <a:defRPr kumimoji="0" lang="en-US" altLang="zh-CN" sz="1600" b="0" i="0" u="none" strike="noStrike" kern="1200" cap="none" spc="0" normalizeH="0" baseline="0" noProof="1" dirty="0">
                <a:solidFill>
                  <a:schemeClr val="tx1"/>
                </a:solidFill>
                <a:effectLst/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defRPr>
            </a:lvl1pPr>
          </a:lstStyle>
          <a:p>
            <a:pPr lvl="0" algn="l">
              <a:buClrTx/>
              <a:buSzTx/>
            </a:pPr>
            <a:r>
              <a:rPr lang="zh-CN" altLang="en-US">
                <a:latin typeface="思源宋体 CN" panose="02020400000000000000" charset="-122"/>
                <a:ea typeface="思源宋体 CN" panose="02020400000000000000" charset="-122"/>
                <a:sym typeface="+mn-ea"/>
              </a:rPr>
              <a:t>主讲人：</a:t>
            </a:r>
            <a:r>
              <a:rPr>
                <a:latin typeface="思源宋体 CN" panose="02020400000000000000" charset="-122"/>
                <a:ea typeface="思源宋体 CN" panose="02020400000000000000" charset="-122"/>
                <a:sym typeface="+mn-ea"/>
              </a:rPr>
              <a:t>XXX</a:t>
            </a:r>
          </a:p>
        </p:txBody>
      </p:sp>
      <p:pic>
        <p:nvPicPr>
          <p:cNvPr id="9" name="图片 8" descr="LOGO(新版)_画板 1 副本 3 - 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" y="147320"/>
            <a:ext cx="2432685" cy="749300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8949690" y="5315903"/>
            <a:ext cx="239141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000">
                <a:solidFill>
                  <a:schemeClr val="tx2"/>
                </a:solidFill>
                <a:latin typeface="思源黑体 CN Bold" panose="020B0800000000000000" charset="-122"/>
                <a:ea typeface="思源黑体 CN Bold" panose="020B0800000000000000" charset="-122"/>
                <a:cs typeface="思源宋体 CN Heavy" panose="02020900000000000000" charset="-122"/>
                <a:sym typeface="+mn-ea"/>
              </a:rPr>
              <a:t>专业成就非凡</a:t>
            </a:r>
          </a:p>
        </p:txBody>
      </p:sp>
      <p:sp>
        <p:nvSpPr>
          <p:cNvPr id="10" name="文本框 9"/>
          <p:cNvSpPr txBox="1"/>
          <p:nvPr userDrawn="1"/>
        </p:nvSpPr>
        <p:spPr>
          <a:xfrm>
            <a:off x="8866505" y="5820410"/>
            <a:ext cx="264223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200">
                <a:solidFill>
                  <a:schemeClr val="tx2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宋体 CN Heavy" panose="02020900000000000000" charset="-122"/>
                <a:sym typeface="+mn-ea"/>
              </a:rPr>
              <a:t>Professionality </a:t>
            </a:r>
            <a:r>
              <a:rPr lang="en-US" altLang="zh-CN" sz="1200">
                <a:solidFill>
                  <a:schemeClr val="tx2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宋体 CN Heavy" panose="02020900000000000000" charset="-122"/>
                <a:sym typeface="+mn-ea"/>
              </a:rPr>
              <a:t>M</a:t>
            </a:r>
            <a:r>
              <a:rPr lang="zh-CN" altLang="en-US" sz="1200">
                <a:solidFill>
                  <a:schemeClr val="tx2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宋体 CN Heavy" panose="02020900000000000000" charset="-122"/>
                <a:sym typeface="+mn-ea"/>
              </a:rPr>
              <a:t>akes </a:t>
            </a:r>
            <a:r>
              <a:rPr lang="en-US" altLang="zh-CN" sz="1200">
                <a:solidFill>
                  <a:schemeClr val="tx2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宋体 CN Heavy" panose="02020900000000000000" charset="-122"/>
                <a:sym typeface="+mn-ea"/>
              </a:rPr>
              <a:t>S</a:t>
            </a:r>
            <a:r>
              <a:rPr lang="zh-CN" altLang="en-US" sz="1200">
                <a:solidFill>
                  <a:schemeClr val="tx2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宋体 CN Heavy" panose="02020900000000000000" charset="-122"/>
                <a:sym typeface="+mn-ea"/>
              </a:rPr>
              <a:t>uccess</a:t>
            </a:r>
          </a:p>
        </p:txBody>
      </p:sp>
    </p:spTree>
    <p:extLst>
      <p:ext uri="{BB962C8B-B14F-4D97-AF65-F5344CB8AC3E}">
        <p14:creationId xmlns:p14="http://schemas.microsoft.com/office/powerpoint/2010/main" val="2046750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860D3E7-79E5-59F4-DFC6-AA9334E2F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6240EA-13D9-7897-9819-1E895C3B3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AB3EAD-3FA0-4F52-21CD-6193E5A4A4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A67A7-8F00-4F2B-8883-36D3BD547888}" type="datetimeFigureOut">
              <a:rPr lang="zh-CN" altLang="en-US" smtClean="0"/>
              <a:t>2025-12-02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0D8850-5172-09DF-DF9B-CDF952348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13F12C-2E58-EF40-2B07-9396501AE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1D789-BC55-465C-AEB7-E77394184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98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758250" y="1957070"/>
            <a:ext cx="10506015" cy="1092835"/>
          </a:xfrm>
        </p:spPr>
        <p:txBody>
          <a:bodyPr/>
          <a:lstStyle/>
          <a:p>
            <a:pPr algn="ctr"/>
            <a:r>
              <a:rPr lang="zh-CN" altLang="en-US" sz="5400" b="1" dirty="0"/>
              <a:t>鄞州区区属国有企业阳光服务平台</a:t>
            </a:r>
            <a:endParaRPr sz="5400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/>
          </p:nvPr>
        </p:nvSpPr>
        <p:spPr>
          <a:xfrm>
            <a:off x="758250" y="5575152"/>
            <a:ext cx="6057900" cy="370205"/>
          </a:xfrm>
        </p:spPr>
        <p:txBody>
          <a:bodyPr/>
          <a:lstStyle/>
          <a:p>
            <a:r>
              <a:rPr lang="zh-CN" altLang="en-US" sz="2400" b="1" dirty="0"/>
              <a:t>时间：</a:t>
            </a:r>
            <a:r>
              <a:rPr sz="2400" b="1" dirty="0"/>
              <a:t>2025.12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7E8E65D-56AF-7C84-878B-0B1CF7A2F8DB}"/>
              </a:ext>
            </a:extLst>
          </p:cNvPr>
          <p:cNvSpPr txBox="1"/>
          <p:nvPr/>
        </p:nvSpPr>
        <p:spPr>
          <a:xfrm>
            <a:off x="5102258" y="3543087"/>
            <a:ext cx="60944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4400" b="1" dirty="0"/>
              <a:t>投标人操作手册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用户注册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未注册用户可通过“用户注册”，填写相关信息完成账户注册。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http://125.122.155.19:8060/xe/register/entRegisterInfo</a:t>
            </a: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B632311-DD81-D4DB-37E4-4739100C7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60" y="1781592"/>
            <a:ext cx="9248380" cy="48528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用户注册</a:t>
            </a:r>
          </a:p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阅读完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《</a:t>
            </a:r>
            <a:r>
              <a:rPr lang="zh-CN" altLang="en-US" sz="2400" dirty="0"/>
              <a:t>阳光服务平台用户服务协议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》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，在最底部，选择“我接受”，进入下一步。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322482B-0B26-4FB1-C72A-7E91A439D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58" y="1442740"/>
            <a:ext cx="10968283" cy="511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78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F872F-59B3-3A92-5B8E-A886F5337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914627-A844-EB82-3CB9-872AEF5556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用户注册</a:t>
            </a:r>
          </a:p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6CB99C-2C48-7968-7250-B539CDF8F97F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填写基本信息，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登录账号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将用于系统登录界面中的“账号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用户名”。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D383296-D941-884D-604F-F93BED242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08" y="1508288"/>
            <a:ext cx="11170763" cy="504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205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72565-1576-B4DD-6A04-80E6D83D4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49C1122-AE6B-7131-F6D7-FC7D199031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用户注册</a:t>
            </a:r>
          </a:p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4490737-BD81-6F8E-BA11-0FAE90548F08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如果是以个人身份进行投标，需在主题类型选择“个人”，并填写基本信息。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CA7DDC3-031D-33DA-9B81-C1A23EFF8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23" y="1602557"/>
            <a:ext cx="10953946" cy="503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69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41DA8-847C-9B1C-6133-AB578134C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F7F3562-DC2C-CFCC-9A73-A55925BF24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用户注册</a:t>
            </a:r>
          </a:p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990C983-0129-4262-4A07-5AB574206C51}"/>
              </a:ext>
            </a:extLst>
          </p:cNvPr>
          <p:cNvSpPr txBox="1"/>
          <p:nvPr/>
        </p:nvSpPr>
        <p:spPr>
          <a:xfrm>
            <a:off x="438150" y="918210"/>
            <a:ext cx="11383645" cy="80021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点击登录完善企业信息，输入注册好的登录账号和密码，进行登录。</a:t>
            </a:r>
            <a:endParaRPr lang="en-US" altLang="zh-CN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注意：</a:t>
            </a:r>
            <a:r>
              <a:rPr lang="zh-CN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若需要找回账号或重置密码，需要提供盖公章的情况说明给</a:t>
            </a:r>
            <a:r>
              <a:rPr lang="zh-CN" altLang="en-US" sz="2400" dirty="0"/>
              <a:t>产权服务中心</a:t>
            </a:r>
            <a:r>
              <a:rPr lang="zh-CN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协助找回。</a:t>
            </a:r>
            <a:endParaRPr lang="zh-CN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DB57057-1D2E-063D-ECFC-925EC1F9C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28" y="1750516"/>
            <a:ext cx="11123629" cy="483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83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完善企业信息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完善企业相关信息。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85CE8BD-1292-728B-B3F4-BCC39D97B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442740"/>
            <a:ext cx="11383645" cy="511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8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完善企业信息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选择对应的角色类型并完善基本信息、企业证照信息 、企业资质信息 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25A5E6E-EFBC-09AC-1711-8DC04388B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442740"/>
            <a:ext cx="11355637" cy="481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62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A053B-A4EC-31F0-B040-41AC30158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8D326B-76F4-0FCB-85EF-63644EDF91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完善企业信息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E378A9-DD54-2E1A-9E52-FE632C61EFBF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填写完整后点击保存信息。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047A639-BBDB-DA92-326C-A347CD2BD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927" y="1442739"/>
            <a:ext cx="8150221" cy="523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32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6F6C1-9B78-5626-6D59-22231CFA8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E4D935-216C-9C44-C091-25D4558150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完善企业信息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5E054A-C54B-DF8F-AC2C-0070EB1F4DAB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完善企业证照信息 ，并上传相关附件（格式为：</a:t>
            </a:r>
            <a:r>
              <a:rPr lang="en-US" altLang="zh-CN" sz="2400" dirty="0">
                <a:effectLst/>
              </a:rPr>
              <a:t>jpg</a:t>
            </a:r>
            <a:r>
              <a:rPr lang="zh-CN" altLang="en-US" sz="2400" dirty="0">
                <a:effectLst/>
              </a:rPr>
              <a:t>、</a:t>
            </a:r>
            <a:r>
              <a:rPr lang="en-US" altLang="zh-CN" sz="2400" dirty="0" err="1">
                <a:effectLst/>
              </a:rPr>
              <a:t>png</a:t>
            </a:r>
            <a:r>
              <a:rPr lang="zh-CN" altLang="en-US" sz="2400" dirty="0"/>
              <a:t>、</a:t>
            </a:r>
            <a:r>
              <a:rPr lang="en-US" altLang="zh-CN" sz="2400" dirty="0">
                <a:effectLst/>
              </a:rPr>
              <a:t>jpeg</a:t>
            </a:r>
            <a:r>
              <a:rPr lang="zh-CN" altLang="en-US" sz="2400" dirty="0"/>
              <a:t>、</a:t>
            </a:r>
            <a:r>
              <a:rPr lang="en-US" altLang="zh-CN" sz="2400" dirty="0">
                <a:effectLst/>
              </a:rPr>
              <a:t>gif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）。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3110A4A-2C33-B3B7-CDEB-3ED1DC253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5" y="1442739"/>
            <a:ext cx="9315450" cy="521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51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B3748-4448-4EB6-51AE-AD672825F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AB001D9-F714-2A6D-BDBF-AFF1517247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完善企业信息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91C6CE0-0507-8196-163A-95B38EF55765}"/>
              </a:ext>
            </a:extLst>
          </p:cNvPr>
          <p:cNvSpPr txBox="1"/>
          <p:nvPr/>
        </p:nvSpPr>
        <p:spPr>
          <a:xfrm>
            <a:off x="438150" y="918210"/>
            <a:ext cx="11383645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投标人如果有相关企业资质，可在根据提示，添加相关资质信息。（没有企业资质可不填）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D881132-6A9D-D7DD-7032-C7051C1A3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10" y="1749206"/>
            <a:ext cx="10661716" cy="483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07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完善企业信息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填写完整后，提交。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退出重新登录系统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，即可进行投标操作。（本系统无需入库审核）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D599504-4905-AD3C-30A1-8FA38497B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069" y="1414022"/>
            <a:ext cx="10753725" cy="507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50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DF5D6-FBE7-F37E-703D-39F00928C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3100137-32EF-5B2B-3B39-E60DFF75E0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企业信息变更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8BCB259-F777-97A4-DBA0-D15B1F25E759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若基本信息填写过程中有错误，请先将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企业入库流程完成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后，再进行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变更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修正。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6A67660-4074-0B7C-5739-F44AC3E45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564849"/>
            <a:ext cx="11383645" cy="492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12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27F2F-0B7C-0680-AC23-E13BF34BE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AD05F2-8201-7513-2051-3E59D1EA84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企业信息变更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A02072A-EFE3-3235-D815-49BFAEFE51D0}"/>
              </a:ext>
            </a:extLst>
          </p:cNvPr>
          <p:cNvSpPr txBox="1"/>
          <p:nvPr/>
        </p:nvSpPr>
        <p:spPr>
          <a:xfrm>
            <a:off x="438150" y="918210"/>
            <a:ext cx="11383645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相关信息修改完成后，依次保存、提交即可。（系统信息认定以企业信息中的内容为准）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274A8AB-5B41-40C9-CE12-D787D966E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215" y="1414459"/>
            <a:ext cx="9527658" cy="523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2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招标公告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投标人可通过公告栏查找意向项目。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9A048D3-69EC-9AAC-7911-74EE9294F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442300"/>
            <a:ext cx="11383646" cy="518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247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8857B-DA49-3366-BCAA-7A6D04A2F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65F0875-B29C-6C14-ADEA-BF45C9B8DF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招标公告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EEDD6E0-8F75-8266-1F8B-51D12383C462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也可以直接点击项目类型，通过公告文件查找项目。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D21BDF1-319E-7B43-EAC8-35E113049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99" y="1501828"/>
            <a:ext cx="10972201" cy="461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946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EF890-1551-2894-2EE4-A7EC59E99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0E39CD-7988-A907-B055-6463D9AC43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缴纳系统使用费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92906D8-E757-F840-FE19-B4D23439E2B9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选择意向招标项目，点击“缴费”，进行系统使用费的缴纳。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D9BB343-E4F9-0323-4976-1288DE6A2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069" y="1442740"/>
            <a:ext cx="9904731" cy="51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36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缴纳系统使用费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先缴纳系统使用费，随后在保证金缴纳截止时间前完成投标保证金的缴纳。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EA4BDCA-4BE4-6BEA-5C13-A7B49EE48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042" y="1442739"/>
            <a:ext cx="8772525" cy="524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07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缴纳系统使用费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填写联系人和手机号、发票接收邮箱，点击确认下单，并完成支付。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EDD7750-C156-050E-415F-E443FDABD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070" y="1442740"/>
            <a:ext cx="9615260" cy="519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589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缴纳系统使用费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4627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300" dirty="0">
                <a:latin typeface="Arial" panose="020B0604020202020204" pitchFamily="34" charset="0"/>
                <a:cs typeface="Arial" panose="020B0604020202020204" pitchFamily="34" charset="0"/>
              </a:rPr>
              <a:t>当缴纳状态为“已支付匹配成功”，则表示缴纳成功。</a:t>
            </a:r>
            <a:r>
              <a:rPr lang="en-US" altLang="zh-CN" sz="23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请在缴纳完成后及时下载招标文件</a:t>
            </a:r>
            <a:r>
              <a:rPr lang="en-US" altLang="zh-CN" sz="23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CD90EBA-3E94-F017-BA0E-C770E8421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58" y="1583703"/>
            <a:ext cx="11604396" cy="445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79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A4A7A-87C6-D8A0-8EA4-4EF2C5688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AE035E-E534-51FE-A411-25CFF78EFA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系统使用费开票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E42AEE-3C24-7057-2132-009B3426BE4F}"/>
              </a:ext>
            </a:extLst>
          </p:cNvPr>
          <p:cNvSpPr txBox="1"/>
          <p:nvPr/>
        </p:nvSpPr>
        <p:spPr>
          <a:xfrm>
            <a:off x="438150" y="918210"/>
            <a:ext cx="11383645" cy="44627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300" dirty="0">
                <a:latin typeface="Arial" panose="020B0604020202020204" pitchFamily="34" charset="0"/>
                <a:cs typeface="Arial" panose="020B0604020202020204" pitchFamily="34" charset="0"/>
              </a:rPr>
              <a:t>系统使用费</a:t>
            </a:r>
            <a:r>
              <a:rPr lang="zh-CN" altLang="en-US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开票</a:t>
            </a:r>
            <a:r>
              <a:rPr lang="zh-CN" altLang="en-US" sz="2300" dirty="0">
                <a:latin typeface="Arial" panose="020B0604020202020204" pitchFamily="34" charset="0"/>
                <a:cs typeface="Arial" panose="020B0604020202020204" pitchFamily="34" charset="0"/>
              </a:rPr>
              <a:t>注意事项！！！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B78FD47-7707-CC07-B872-004923AA3379}"/>
              </a:ext>
            </a:extLst>
          </p:cNvPr>
          <p:cNvSpPr txBox="1"/>
          <p:nvPr/>
        </p:nvSpPr>
        <p:spPr>
          <a:xfrm>
            <a:off x="538480" y="1783694"/>
            <a:ext cx="93675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/>
              <a:t>系统使用费150元，支付后不退。项目开标后，平台工作人员会根据付款人填写的开票信息统一开具电子发票（无须付款人申请），付款人可在填写的电子邮箱中自行下载。</a:t>
            </a:r>
          </a:p>
        </p:txBody>
      </p:sp>
    </p:spTree>
    <p:extLst>
      <p:ext uri="{BB962C8B-B14F-4D97-AF65-F5344CB8AC3E}">
        <p14:creationId xmlns:p14="http://schemas.microsoft.com/office/powerpoint/2010/main" val="3892684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10CB7-E9DF-0D6E-EDF2-EE1A01A90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126419-7477-7ED6-30AF-E4037D70EA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招标公告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FC85E2-E660-5C01-A8D7-2283F749B29F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在 “公告文件”节点下，点击“查看公告及下载文件”。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96BE836-A658-6E23-A23E-F7A3F3470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595491"/>
            <a:ext cx="11315700" cy="44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78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下载招标文件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4627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300" dirty="0">
                <a:latin typeface="Arial" panose="020B0604020202020204" pitchFamily="34" charset="0"/>
                <a:cs typeface="Arial" panose="020B0604020202020204" pitchFamily="34" charset="0"/>
              </a:rPr>
              <a:t>查看公告信息，在相关文件部分下载电子招标文件和招标文件。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D68E91D-28C6-9523-0EB2-52E0BCA43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13" y="1427351"/>
            <a:ext cx="10275216" cy="519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92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41D08-084E-B5FE-B498-2778710E2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FC82DD-086C-A847-349E-0A613E7F91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缴纳保证金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6940C0B-8F58-DB41-7554-3A45D9DEBFC1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选择需要缴费的项目，点击“缴费”，进行保证金缴纳。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15331FC-B0A5-B08B-850C-511840DC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069" y="1442740"/>
            <a:ext cx="9904731" cy="51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15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BD10C-D461-1C1C-2F0D-B120275A9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7137E0F-147C-BE44-EDCD-6FF8DCD13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缴纳保证金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DA41B56-2C85-3B8D-11F4-EF5CA152AAE3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选择投标保证金“缴纳”。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9354CF3-23DD-81CC-FC76-B6E21D825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447" y="1442739"/>
            <a:ext cx="9163050" cy="520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77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888F0-5FCB-F0D5-5B1E-0611C65B0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83BCDE6-A4D0-3A18-EA66-FB28B15A35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缴纳保证金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D1A0F48-991E-19C3-6F39-E4FEC0F1CA06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填写完联系人和手机号，点击提交订单。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F14EE88-9210-511F-1D39-8C0519942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19" y="1442740"/>
            <a:ext cx="10850881" cy="517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44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5136B-C36F-0DFC-0FC1-FA12D0599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79DA436-7781-74CC-78E9-D99FCA95A5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缴纳保证金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BFCA2AC-77BD-0BC9-205E-179EB4F9DF16}"/>
              </a:ext>
            </a:extLst>
          </p:cNvPr>
          <p:cNvSpPr txBox="1"/>
          <p:nvPr/>
        </p:nvSpPr>
        <p:spPr>
          <a:xfrm>
            <a:off x="438150" y="918210"/>
            <a:ext cx="11383645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根据保证金缴纳说明单上的收款信息，使用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基本户</a:t>
            </a:r>
            <a:r>
              <a:rPr lang="zh-CN" altLang="en-US" sz="2400" dirty="0">
                <a:effectLst/>
              </a:rPr>
              <a:t>网银或银行柜面</a:t>
            </a:r>
            <a:r>
              <a:rPr lang="zh-CN" altLang="en-US" sz="2400" dirty="0">
                <a:solidFill>
                  <a:srgbClr val="FF0000"/>
                </a:solidFill>
                <a:effectLst/>
              </a:rPr>
              <a:t>一次性足额</a:t>
            </a:r>
            <a:r>
              <a:rPr lang="zh-CN" altLang="en-US" sz="2400" dirty="0">
                <a:effectLst/>
              </a:rPr>
              <a:t>转账支付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DD01222-C5DE-3D1C-F98F-FE6FD69DC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410" y="1451727"/>
            <a:ext cx="9503790" cy="520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228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缴纳保证金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如图所示缴费状态为保证金缴纳成功。（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注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：投标保证金的退付经由代理机构提交至平台后，平台工作人员审核会退还至付款账户。）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D375BA5-28CE-AEBD-6B3C-77D06B98F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58157"/>
            <a:ext cx="10871200" cy="437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0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D0D7C-CDCD-D07E-3310-411A6BF74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A919C9-DEBA-611C-D92F-20D8818A4B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费用管理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7B9D23-3DD5-CA27-9207-3868302C3761}"/>
              </a:ext>
            </a:extLst>
          </p:cNvPr>
          <p:cNvSpPr txBox="1"/>
          <p:nvPr/>
        </p:nvSpPr>
        <p:spPr>
          <a:xfrm>
            <a:off x="438150" y="918210"/>
            <a:ext cx="11383645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相关费用缴纳完成后，可通过“费用管理”节点，查看各费用缴纳状态。 （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线下纸质开标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流程到此节点结束，后续操作皆为不见面开标流程。）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BC536A8-E47F-5398-F70E-C05366E95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838670"/>
            <a:ext cx="11383645" cy="474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71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1CA59-DB22-705E-61BD-304ABBDC9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D5904CE-AF24-8D68-4E23-A23A84B45A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CA</a:t>
            </a:r>
            <a:r>
              <a:rPr lang="zh-CN" altLang="en-US" dirty="0"/>
              <a:t>锁办理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9419023-570D-CBC9-408A-CD34C8D6859F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不见面开标项目，需要投标人办理</a:t>
            </a:r>
            <a:r>
              <a:rPr lang="zh-CN" altLang="en-US" sz="2400" dirty="0"/>
              <a:t>电子签章</a:t>
            </a:r>
            <a:r>
              <a:rPr lang="en-US" altLang="zh-CN" sz="2400" dirty="0"/>
              <a:t>CA</a:t>
            </a:r>
            <a:r>
              <a:rPr lang="zh-CN" altLang="en-US" sz="2400" dirty="0"/>
              <a:t>锁，可通过下方入口，自行申请办理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2E044F9-A96B-81F9-FF6A-9A5156378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58" y="1442739"/>
            <a:ext cx="10115942" cy="519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757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递交投标文件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从首页待办中点击递交投标文件。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435521E-E80B-62FD-4757-F517F60BD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442740"/>
            <a:ext cx="11383645" cy="518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338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递交投标文件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填写联系人和联系方式（仅用于评标过程中联系），然后点击上传已加密投标文件。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80B63E8-F3F3-F94D-E112-EC1D50E47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442740"/>
            <a:ext cx="11383645" cy="513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8022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递交投标文件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保存后即可完成投标。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EF345EA-65D1-A138-D95D-675C981DC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19" y="1349374"/>
            <a:ext cx="11171761" cy="532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126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递交投标文件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在投标文件递交截止时间之前，都可以撤回重新上传投标文件。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B38A089-0105-6E18-836B-E4B46532D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7" y="1442739"/>
            <a:ext cx="10715625" cy="513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541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参与不见面开标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通过左下角今日开标，查看待开标项目。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03E0FC9-2DBC-27AE-3A4C-6B3CBA915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442739"/>
            <a:ext cx="11383645" cy="518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1104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参与不见面开标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等待倒计时结束启动开标。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128FA35-A58D-E98D-DA9D-1BC6295C0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49" y="1442739"/>
            <a:ext cx="11383646" cy="519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1752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参与不见面开标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3683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完善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1421693-494A-AD00-CB30-2AD12FEB2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04" y="918210"/>
            <a:ext cx="11526423" cy="571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699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解密标书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110799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到达解密环节时，点击“解密”按钮，输入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密码，完成解密。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务必使用</a:t>
            </a:r>
            <a:r>
              <a:rPr lang="en-US" altLang="zh-CN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zh-CN" altLang="en-US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浏览器</a:t>
            </a:r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或</a:t>
            </a:r>
            <a:r>
              <a:rPr lang="en-US" altLang="zh-CN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360</a:t>
            </a:r>
            <a:r>
              <a:rPr lang="zh-CN" altLang="en-US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浏览器兼容模式</a:t>
            </a:r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进行解密操作，如存在解密问题，请及时联系平台技术支持：品茗软件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QQ:2063366329(</a:t>
            </a:r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刘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1191466528(</a:t>
            </a:r>
            <a:r>
              <a:rPr lang="zh-CN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王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endParaRPr lang="zh-CN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D3F4D91-0644-5297-F3D1-9CB930D0E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2089071"/>
            <a:ext cx="11383645" cy="451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3910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解密标书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3683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完善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B2CE36C-F721-7B53-214E-5BA7A75B9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05" y="918210"/>
            <a:ext cx="11451590" cy="565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740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解密成功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如图显示为解密成功，等待评标完成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评标期间请保持通讯流畅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便于接收询标通知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6F558E6-693E-628F-925C-C983A4E54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49" y="1442740"/>
            <a:ext cx="11383646" cy="518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2145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F4BEB-DD3A-425C-9E57-8C296AE34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DEEA25-D97E-F552-4563-A92AFF53A9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答复询标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D8BDA4A-BCC0-8F07-FFF8-B7FB37B10CCE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当对单位发起询标后，可在开标会议区，点击专家组长，查看询标内容。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139D316-5A66-D6F7-DC31-B14B937F8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87" y="1379875"/>
            <a:ext cx="9039225" cy="517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3474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670B4-32E2-48C9-B261-7269585FA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59AD027-60D8-B563-B88A-9DD3F3DE2F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答复询标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68FF856-69C4-B59E-F99E-F38434446B97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选择待回复轮次，点击左侧小眼睛操作图标，进行回复操作。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F69D12D-57DA-1685-FDDE-514B0B20F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562417"/>
            <a:ext cx="11548682" cy="449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2768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DF00A-3F91-A652-909E-B4AB69E50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6B80855-45AB-3C97-CEBD-6F70EC95BD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答复询标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3505B2-1088-20CC-78A4-E9E1743A2AA0}"/>
              </a:ext>
            </a:extLst>
          </p:cNvPr>
          <p:cNvSpPr txBox="1"/>
          <p:nvPr/>
        </p:nvSpPr>
        <p:spPr>
          <a:xfrm>
            <a:off x="438150" y="918210"/>
            <a:ext cx="11383645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在倒计时结束之前，通过点击“上传回复文件”按钮，上传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PDF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文件回复询标内容。（注：询标文件只能回复一次，请仔细选择回复文件）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EEA5C57-0123-EC80-CF32-D5EF4E068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19" y="1920240"/>
            <a:ext cx="11064241" cy="467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5336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A0A18-1DDD-3C31-5E9A-9513BDA43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AC5F5D-35EE-5F8A-D1DF-8BCDEBBBA2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电子采购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DFE8F18-C5F0-B2F4-7421-65C2D944D4AA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在首页右下角，选择“电子采购缴费”。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6DCED0D-01D4-882D-7A03-FF5948747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951" y="1446662"/>
            <a:ext cx="7355862" cy="517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619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92737-CD8A-E770-A29B-87CB2C59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6464C0-8C44-C1D3-A397-6CFC5D11AC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电子采购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13560E-55ED-5F7F-3A7C-5BEB2BBC2B59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选择意向项目，点击“缴费”按钮，缴纳系统使用费和保证金。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1E9146F-077A-751C-32F1-5964EB1F3F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72"/>
          <a:stretch/>
        </p:blipFill>
        <p:spPr>
          <a:xfrm>
            <a:off x="2243578" y="1442739"/>
            <a:ext cx="8644379" cy="519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506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AADF7-0CC1-77E5-CE03-4143E7188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B98C2A2-486E-7535-B253-B4CF0B3068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电子采购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3E03807-62AC-F96B-B953-743C30EF09C9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依次缴纳系统使用费和投标保证金。可通过缴费状态查看是否缴纳成功。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5380EB-997F-306C-F5D8-420513610B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25"/>
          <a:stretch/>
        </p:blipFill>
        <p:spPr>
          <a:xfrm>
            <a:off x="1743075" y="1379874"/>
            <a:ext cx="8705850" cy="547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502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57660-13EA-756F-A191-C3EA397E0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23EE82-B6B7-8306-5559-4E40C7267B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电子采购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35EDDB9-0C8F-5A6E-E229-DD41DF9EE5E8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点击“查看公告及下载文件”，下载相关竞价附件。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5F8E065-246C-EA5B-0367-B1B6278F0D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31"/>
          <a:stretch/>
        </p:blipFill>
        <p:spPr>
          <a:xfrm>
            <a:off x="1838227" y="1442740"/>
            <a:ext cx="8870622" cy="521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277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B3368-AA67-119C-A9AA-D2B634E94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0FA7C1-814A-9CC0-3272-D4D232C620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电子采购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754284C-FCE4-539E-F4E8-323CC4250680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点击下载按钮，即可下载附件。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06E6268-BE48-96A6-5D63-765EEEB93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212" y="1442739"/>
            <a:ext cx="9102906" cy="511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437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3CC10-5557-383A-348F-6273D84BC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45372DD-1D3F-C7A7-AF55-8FCB8A3905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电子采购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D555B5B-7DA1-A4DF-63DC-61E5D8D7F759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到达报价开始时间，可通过首页待办进入待参与报价项目。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CF76D6D-3715-0358-689B-743F10A36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79" y="1442740"/>
            <a:ext cx="11383645" cy="473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6561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AB8D4-A3BA-CEA0-9DB2-4D4F4CF27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9AF9702-F541-6995-20C7-0777FEFAF9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电子采购</a:t>
            </a:r>
          </a:p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B118A13-921B-5443-4171-3C46E73BF764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也可在右下角，点击“电子采购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报价”进入报价。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E9C30A2-9AD9-947F-92F3-9111223B3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262" y="1442740"/>
            <a:ext cx="8135332" cy="520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628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11E76-D13A-F2E7-C294-F681F8410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836D08-54F1-A9DE-19E3-0692F6E91E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电子采购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752FB76-DBA8-648B-C587-7E56217EB329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点击“出价”，即可开始报价。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64A6FBD-7776-EA77-BB3F-B6967E342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146" y="1442740"/>
            <a:ext cx="9373707" cy="541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615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ED82A-FE63-E3EC-E177-F9C4CAF5E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2BF09B0-571E-0563-A0E4-C67BAAAA05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电子采购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962B79-5305-62A9-FD6E-4C34CE4FD904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在报价倒计时结束前，可通过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±X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报价阶梯，多次报价。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7D40B6E-7BA1-E0A9-4957-635605608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219" y="1442740"/>
            <a:ext cx="8963025" cy="519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933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F256B-C296-FCDB-B675-4111830F7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DBFCFBF-5515-555B-0F57-1626596A93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电子采购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6704EF3-DED0-8945-8DE6-E2D882EA76B0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A717A39-6B98-DD1A-3B3E-1AE02E609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959" y="918210"/>
            <a:ext cx="8582025" cy="571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613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3AA38-3897-40B8-8830-A57747FAB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52EB0D5-EBC4-D4B5-6416-5871907AE6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电子采购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064556D-5002-ED3A-6AE2-FC17755E8ABA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可在报价记录查看所有报价。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A1A10F0-DA88-7344-6760-616CFEBADD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45"/>
          <a:stretch/>
        </p:blipFill>
        <p:spPr>
          <a:xfrm>
            <a:off x="1814583" y="1379875"/>
            <a:ext cx="8317735" cy="5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214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4A894-2B01-9A0A-0D14-C4575970D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25574CC-C17F-DA5E-11BE-7DEF40D79D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系统使用费（中标）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875C0E4-A271-224B-9D8D-7A82B0882F4F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结果公告公示结束后，在首页待办中，点击待处理的系统使用费。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B5F168C-4F3F-412E-F516-1159D9610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09" y="1530350"/>
            <a:ext cx="10372725" cy="504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628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85BA1-35D3-E1BA-1705-99B168A86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C54BD1B-3AF5-6407-6DF8-8DB5AED212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系统使用费（中标）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F389FD-D6B8-7761-8831-9D0D985E0980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点击缴纳按钮。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49A1F7E-641B-5638-7BC1-7CC4F4BE9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87" y="1442740"/>
            <a:ext cx="9039225" cy="529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191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6767F-9E96-AE76-2850-DB9AFF58B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867F149-DCC9-A16D-6151-6D2ADDFD04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系统使用费（中标）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927B797-2B09-403D-40A8-85CC2711C16B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填写相关信息后提交订单。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DFE3BD6-E352-3BD3-1E72-974473663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59" y="1442740"/>
            <a:ext cx="11373682" cy="516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177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1EC51-4ACC-BCA2-E880-04E747BD6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5622EE7-EBE1-FF01-E60D-67302A317E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系统使用费（中标）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682FA3D-D470-D48F-A596-0C613003CE88}"/>
              </a:ext>
            </a:extLst>
          </p:cNvPr>
          <p:cNvSpPr txBox="1"/>
          <p:nvPr/>
        </p:nvSpPr>
        <p:spPr>
          <a:xfrm>
            <a:off x="438150" y="918210"/>
            <a:ext cx="11383645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根据缴纳说明单上的收款信息，进行汇款缴费。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51A990F-6974-B0C2-5FE9-8F43DDF0A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052" y="1442739"/>
            <a:ext cx="9403895" cy="525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94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2667</TotalTime>
  <Words>1175</Words>
  <Application>Microsoft Office PowerPoint</Application>
  <PresentationFormat>宽屏</PresentationFormat>
  <Paragraphs>118</Paragraphs>
  <Slides>58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67" baseType="lpstr">
      <vt:lpstr>等线</vt:lpstr>
      <vt:lpstr>等线 Light</vt:lpstr>
      <vt:lpstr>思源黑体 CN Bold</vt:lpstr>
      <vt:lpstr>思源黑体 CN Normal</vt:lpstr>
      <vt:lpstr>思源黑体 CN Regular</vt:lpstr>
      <vt:lpstr>思源宋体 CN</vt:lpstr>
      <vt:lpstr>思源宋体 CN Heavy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银涛 王</dc:creator>
  <cp:lastModifiedBy>银涛 王</cp:lastModifiedBy>
  <cp:revision>49</cp:revision>
  <dcterms:created xsi:type="dcterms:W3CDTF">2024-05-23T06:20:32Z</dcterms:created>
  <dcterms:modified xsi:type="dcterms:W3CDTF">2025-12-02T01:59:40Z</dcterms:modified>
</cp:coreProperties>
</file>